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7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2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0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9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3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3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2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2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8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0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9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dereducation.com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www.boltun-spb.ru/" TargetMode="External"/><Relationship Id="rId12" Type="http://schemas.openxmlformats.org/officeDocument/2006/relationships/hyperlink" Target="http://logopedochka.blogspot.com/p/blog-page_9594.html" TargetMode="External"/><Relationship Id="rId2" Type="http://schemas.openxmlformats.org/officeDocument/2006/relationships/hyperlink" Target="&#1074;&#1080;&#1088;&#1090;&#1091;&#1072;&#1083;&#1100;&#1085;&#1099;&#1081;%20&#1084;&#1080;&#1088;/&#1079;&#1072;&#1075;&#1088;&#1091;&#1078;&#1077;&#1085;&#1085;&#1086;&#1077;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rsibo.ru/" TargetMode="External"/><Relationship Id="rId11" Type="http://schemas.openxmlformats.org/officeDocument/2006/relationships/hyperlink" Target="http://www.logolife.ru/about" TargetMode="External"/><Relationship Id="rId5" Type="http://schemas.openxmlformats.org/officeDocument/2006/relationships/audio" Target="../media/audio1.wav"/><Relationship Id="rId10" Type="http://schemas.openxmlformats.org/officeDocument/2006/relationships/hyperlink" Target="http://logoportal.ru/category/roditelyam" TargetMode="External"/><Relationship Id="rId4" Type="http://schemas.openxmlformats.org/officeDocument/2006/relationships/hyperlink" Target="http://logopeddoma.ru/" TargetMode="External"/><Relationship Id="rId9" Type="http://schemas.openxmlformats.org/officeDocument/2006/relationships/hyperlink" Target="http://www.r-rech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9414" y="2276872"/>
            <a:ext cx="7411018" cy="2016224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«Виртуальный мир с малышом»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(практический опыт работы)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4520" y="4437112"/>
            <a:ext cx="2687960" cy="86142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Учитель-логопед: </a:t>
            </a:r>
          </a:p>
          <a:p>
            <a:pPr algn="l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Шуева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А.В.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Структурное  подразделение «Детский сад № 10»  ГБОУ СОШ № 29 г. Сызрани, реализующее общеобразовательные программы дошкольного образования, расположенное  по адресу: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446010</a:t>
            </a:r>
            <a:r>
              <a:rPr lang="ru-RU" sz="1400" b="1" dirty="0"/>
              <a:t>, г. Сызрань,  ул. Гоголя, д.15а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3569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03421"/>
            <a:ext cx="6468211" cy="485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47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31032"/>
            <a:ext cx="6984776" cy="52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715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7344816" cy="55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36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3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908720"/>
            <a:ext cx="73083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dirty="0" smtClean="0">
                <a:solidFill>
                  <a:schemeClr val="accent6">
                    <a:lumMod val="50000"/>
                  </a:schemeClr>
                </a:solidFill>
              </a:rPr>
              <a:t>Логопедические компьютерные игры,  </a:t>
            </a:r>
            <a:r>
              <a:rPr lang="ru-RU" sz="3400" b="1" i="1" dirty="0">
                <a:solidFill>
                  <a:schemeClr val="accent6">
                    <a:lumMod val="50000"/>
                  </a:schemeClr>
                </a:solidFill>
              </a:rPr>
              <a:t>являются эффективным </a:t>
            </a:r>
            <a:endParaRPr lang="ru-RU" sz="3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400" b="1" i="1" dirty="0" smtClean="0">
                <a:solidFill>
                  <a:schemeClr val="accent6">
                    <a:lumMod val="50000"/>
                  </a:schemeClr>
                </a:solidFill>
              </a:rPr>
              <a:t>средством</a:t>
            </a:r>
            <a:r>
              <a:rPr lang="ru-RU" sz="34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ru-RU" sz="3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400" b="1" i="1" dirty="0" smtClean="0">
                <a:solidFill>
                  <a:schemeClr val="accent6">
                    <a:lumMod val="50000"/>
                  </a:schemeClr>
                </a:solidFill>
              </a:rPr>
              <a:t>при </a:t>
            </a:r>
            <a:r>
              <a:rPr lang="ru-RU" sz="3400" b="1" i="1" dirty="0">
                <a:solidFill>
                  <a:schemeClr val="accent6">
                    <a:lumMod val="50000"/>
                  </a:schemeClr>
                </a:solidFill>
              </a:rPr>
              <a:t>помощи </a:t>
            </a:r>
            <a:r>
              <a:rPr lang="ru-RU" sz="3400" b="1" i="1" dirty="0" smtClean="0">
                <a:solidFill>
                  <a:schemeClr val="accent6">
                    <a:lumMod val="50000"/>
                  </a:schemeClr>
                </a:solidFill>
              </a:rPr>
              <a:t>которого,</a:t>
            </a:r>
          </a:p>
          <a:p>
            <a:pPr algn="ctr"/>
            <a:r>
              <a:rPr lang="ru-RU" sz="3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i="1" dirty="0">
                <a:solidFill>
                  <a:schemeClr val="accent6">
                    <a:lumMod val="50000"/>
                  </a:schemeClr>
                </a:solidFill>
              </a:rPr>
              <a:t>можно значительно </a:t>
            </a:r>
            <a:r>
              <a:rPr lang="ru-RU" sz="3400" b="1" i="1" dirty="0" smtClean="0">
                <a:solidFill>
                  <a:schemeClr val="accent6">
                    <a:lumMod val="50000"/>
                  </a:schemeClr>
                </a:solidFill>
              </a:rPr>
              <a:t>разнообразить общение </a:t>
            </a:r>
          </a:p>
          <a:p>
            <a:pPr algn="ctr"/>
            <a:r>
              <a:rPr lang="ru-RU" sz="3400" b="1" i="1" dirty="0" smtClean="0">
                <a:solidFill>
                  <a:schemeClr val="accent6">
                    <a:lumMod val="50000"/>
                  </a:schemeClr>
                </a:solidFill>
              </a:rPr>
              <a:t>с детьми и их родителями.</a:t>
            </a:r>
            <a:endParaRPr lang="ru-RU" sz="3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9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3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2088030"/>
            <a:ext cx="54726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Удачи в роботе!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9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447055"/>
            <a:ext cx="72728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</a:rPr>
              <a:t>Виртуальный мир  </a:t>
            </a:r>
          </a:p>
          <a:p>
            <a:pPr algn="ctr"/>
            <a:r>
              <a:rPr lang="ru-RU" sz="4400" b="1" u="sng" dirty="0" smtClean="0">
                <a:solidFill>
                  <a:srgbClr val="00B050"/>
                </a:solidFill>
              </a:rPr>
              <a:t>в помощь: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родителям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, заинтересованным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успешном развитии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своих детей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детям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, которые с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помощью родителей</a:t>
            </a:r>
          </a:p>
          <a:p>
            <a:pPr lvl="1"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смогут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учиться правильно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говорить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9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404664"/>
            <a:ext cx="5670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823B"/>
                </a:solidFill>
              </a:rPr>
              <a:t>Задачи:</a:t>
            </a:r>
            <a:endParaRPr lang="ru-RU" sz="4800" b="1" dirty="0">
              <a:solidFill>
                <a:srgbClr val="00823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Развитие </a:t>
            </a:r>
            <a:r>
              <a:rPr lang="ru-RU" sz="2400" b="1" dirty="0">
                <a:solidFill>
                  <a:srgbClr val="0070C0"/>
                </a:solidFill>
              </a:rPr>
              <a:t>фонематического слуха, звукового анализа и </a:t>
            </a:r>
            <a:r>
              <a:rPr lang="ru-RU" sz="2400" b="1" dirty="0" smtClean="0">
                <a:solidFill>
                  <a:srgbClr val="0070C0"/>
                </a:solidFill>
              </a:rPr>
              <a:t>синтеза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Закрепление произношения </a:t>
            </a:r>
            <a:r>
              <a:rPr lang="ru-RU" sz="2400" b="1" dirty="0" smtClean="0">
                <a:solidFill>
                  <a:srgbClr val="0070C0"/>
                </a:solidFill>
              </a:rPr>
              <a:t>звуков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Дифференциация звуков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Развитие </a:t>
            </a:r>
            <a:r>
              <a:rPr lang="ru-RU" sz="2400" b="1" dirty="0" smtClean="0">
                <a:solidFill>
                  <a:srgbClr val="0070C0"/>
                </a:solidFill>
              </a:rPr>
              <a:t>речи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Развитие мелкой моторики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1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54580"/>
            <a:ext cx="8123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Полезные логопедические ссылки с играми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>
            <a:hlinkClick r:id="rId4"/>
          </p:cNvPr>
          <p:cNvSpPr txBox="1"/>
          <p:nvPr/>
        </p:nvSpPr>
        <p:spPr>
          <a:xfrm>
            <a:off x="1928873" y="1443219"/>
            <a:ext cx="676875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«</a:t>
            </a:r>
            <a:r>
              <a:rPr lang="ru-RU" sz="2000" b="1" dirty="0" err="1" smtClean="0"/>
              <a:t>Мерсибо</a:t>
            </a:r>
            <a:r>
              <a:rPr lang="ru-RU" sz="2000" b="1" dirty="0" smtClean="0"/>
              <a:t>»- </a:t>
            </a:r>
            <a:r>
              <a:rPr lang="en-US" sz="2000" b="1" dirty="0">
                <a:latin typeface="Agency FB" panose="020B0503020202020204" pitchFamily="34" charset="0"/>
                <a:hlinkClick r:id="rId6">
                  <a:snd r:embed="rId5" name="push.wav"/>
                </a:hlinkClick>
              </a:rPr>
              <a:t>https://mersibo.ru/</a:t>
            </a:r>
            <a:endParaRPr lang="ru-RU" sz="2000" b="1" dirty="0" smtClean="0"/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«Логопед дома»: </a:t>
            </a:r>
            <a:r>
              <a:rPr lang="en-US" sz="2000" b="1" u="sng" dirty="0">
                <a:latin typeface="Agency FB" panose="020B0503020202020204" pitchFamily="34" charset="0"/>
                <a:hlinkClick r:id="rId4"/>
              </a:rPr>
              <a:t>http://logopeddoma.ru</a:t>
            </a:r>
            <a:r>
              <a:rPr lang="en-US" sz="2000" b="1" u="sng" dirty="0" smtClean="0">
                <a:latin typeface="Agency FB" panose="020B0503020202020204" pitchFamily="34" charset="0"/>
                <a:hlinkClick r:id="rId4"/>
              </a:rPr>
              <a:t>/</a:t>
            </a:r>
            <a:endParaRPr lang="ru-RU" sz="2000" b="1" u="sng" dirty="0" smtClean="0"/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«</a:t>
            </a:r>
            <a:r>
              <a:rPr lang="ru-RU" sz="2000" b="1" dirty="0"/>
              <a:t>Болтунишка</a:t>
            </a:r>
            <a:r>
              <a:rPr lang="ru-RU" sz="2000" b="1" dirty="0" smtClean="0"/>
              <a:t>»: </a:t>
            </a:r>
            <a:r>
              <a:rPr lang="en-US" sz="2000" b="1" u="sng" dirty="0" smtClean="0">
                <a:latin typeface="Agency FB" panose="020B0503020202020204" pitchFamily="34" charset="0"/>
                <a:hlinkClick r:id="rId7"/>
              </a:rPr>
              <a:t>http</a:t>
            </a:r>
            <a:r>
              <a:rPr lang="en-US" sz="2000" b="1" u="sng" dirty="0">
                <a:latin typeface="Agency FB" panose="020B0503020202020204" pitchFamily="34" charset="0"/>
                <a:hlinkClick r:id="rId7"/>
              </a:rPr>
              <a:t>://www.boltun-spb.ru/</a:t>
            </a:r>
            <a:endParaRPr lang="ru-RU" sz="2000" b="1" dirty="0" smtClean="0"/>
          </a:p>
          <a:p>
            <a:pPr algn="ctr">
              <a:lnSpc>
                <a:spcPct val="150000"/>
              </a:lnSpc>
            </a:pPr>
            <a:r>
              <a:rPr lang="ru-RU" sz="2000" b="1" dirty="0"/>
              <a:t>"</a:t>
            </a:r>
            <a:r>
              <a:rPr lang="ru-RU" sz="2000" b="1" dirty="0" smtClean="0"/>
              <a:t>Дошколёнок«: </a:t>
            </a:r>
            <a:r>
              <a:rPr lang="en-US" sz="2000" b="1" u="sng" dirty="0">
                <a:latin typeface="Agency FB" panose="020B0503020202020204" pitchFamily="34" charset="0"/>
                <a:hlinkClick r:id="rId8"/>
              </a:rPr>
              <a:t>http://www.kindereducation.com</a:t>
            </a:r>
            <a:r>
              <a:rPr lang="en-US" sz="2000" b="1" u="sng" dirty="0" smtClean="0">
                <a:latin typeface="Agency FB" panose="020B0503020202020204" pitchFamily="34" charset="0"/>
                <a:hlinkClick r:id="rId8"/>
              </a:rPr>
              <a:t>/</a:t>
            </a:r>
            <a:endParaRPr lang="ru-RU" sz="2000" b="1" u="sng" dirty="0" smtClean="0"/>
          </a:p>
          <a:p>
            <a:pPr algn="ctr">
              <a:lnSpc>
                <a:spcPct val="150000"/>
              </a:lnSpc>
            </a:pPr>
            <a:r>
              <a:rPr lang="ru-RU" sz="2000" b="1" dirty="0"/>
              <a:t>"Развитие </a:t>
            </a:r>
            <a:r>
              <a:rPr lang="ru-RU" sz="2000" b="1" dirty="0" smtClean="0"/>
              <a:t>речи«: </a:t>
            </a:r>
            <a:r>
              <a:rPr lang="en-US" sz="2000" b="1" u="sng" dirty="0">
                <a:latin typeface="Agency FB" panose="020B0503020202020204" pitchFamily="34" charset="0"/>
                <a:hlinkClick r:id="rId9"/>
              </a:rPr>
              <a:t>http://www.r-rech.ru</a:t>
            </a:r>
            <a:r>
              <a:rPr lang="en-US" sz="2000" b="1" u="sng" dirty="0" smtClean="0">
                <a:latin typeface="Agency FB" panose="020B0503020202020204" pitchFamily="34" charset="0"/>
                <a:hlinkClick r:id="rId9"/>
              </a:rPr>
              <a:t>/</a:t>
            </a:r>
            <a:endParaRPr lang="ru-RU" sz="2000" b="1" u="sng" dirty="0" smtClean="0"/>
          </a:p>
          <a:p>
            <a:pPr algn="ctr">
              <a:lnSpc>
                <a:spcPct val="150000"/>
              </a:lnSpc>
            </a:pPr>
            <a:r>
              <a:rPr lang="ru-RU" sz="2000" b="1" dirty="0"/>
              <a:t>Логопедический </a:t>
            </a:r>
            <a:r>
              <a:rPr lang="ru-RU" sz="2000" b="1" dirty="0" smtClean="0"/>
              <a:t>портал: </a:t>
            </a:r>
            <a:r>
              <a:rPr lang="en-US" sz="2000" b="1" u="sng" dirty="0">
                <a:latin typeface="Agency FB" panose="020B0503020202020204" pitchFamily="34" charset="0"/>
                <a:hlinkClick r:id="rId10"/>
              </a:rPr>
              <a:t>http://</a:t>
            </a:r>
            <a:r>
              <a:rPr lang="en-US" sz="2000" b="1" u="sng" dirty="0" smtClean="0">
                <a:latin typeface="Agency FB" panose="020B0503020202020204" pitchFamily="34" charset="0"/>
                <a:hlinkClick r:id="rId10"/>
              </a:rPr>
              <a:t>logoportal.ru/category/roditelyam</a:t>
            </a:r>
            <a:endParaRPr lang="ru-RU" sz="2000" b="1" u="sng" dirty="0" smtClean="0"/>
          </a:p>
          <a:p>
            <a:pPr algn="ctr">
              <a:lnSpc>
                <a:spcPct val="150000"/>
              </a:lnSpc>
            </a:pPr>
            <a:r>
              <a:rPr lang="ru-RU" sz="2000" b="1" dirty="0"/>
              <a:t>"Логопедия для </a:t>
            </a:r>
            <a:r>
              <a:rPr lang="ru-RU" sz="2000" b="1" dirty="0" smtClean="0"/>
              <a:t>Всех: </a:t>
            </a:r>
            <a:r>
              <a:rPr lang="en-US" sz="2000" b="1" u="sng" dirty="0" smtClean="0">
                <a:latin typeface="Agency FB" panose="020B0503020202020204" pitchFamily="34" charset="0"/>
                <a:hlinkClick r:id="rId11"/>
              </a:rPr>
              <a:t>http</a:t>
            </a:r>
            <a:r>
              <a:rPr lang="en-US" sz="2000" b="1" u="sng" dirty="0">
                <a:latin typeface="Agency FB" panose="020B0503020202020204" pitchFamily="34" charset="0"/>
                <a:hlinkClick r:id="rId11"/>
              </a:rPr>
              <a:t>://</a:t>
            </a:r>
            <a:r>
              <a:rPr lang="en-US" sz="2000" b="1" u="sng" dirty="0" smtClean="0">
                <a:latin typeface="Agency FB" panose="020B0503020202020204" pitchFamily="34" charset="0"/>
                <a:hlinkClick r:id="rId11"/>
              </a:rPr>
              <a:t>www.logolife.ru/about</a:t>
            </a:r>
            <a:endParaRPr lang="ru-RU" sz="2000" b="1" u="sng" dirty="0" smtClean="0"/>
          </a:p>
          <a:p>
            <a:pPr algn="ctr">
              <a:lnSpc>
                <a:spcPct val="150000"/>
              </a:lnSpc>
            </a:pPr>
            <a:r>
              <a:rPr lang="ru-RU" sz="2000" b="1" dirty="0"/>
              <a:t>"</a:t>
            </a:r>
            <a:r>
              <a:rPr lang="ru-RU" sz="2000" b="1" dirty="0" err="1" smtClean="0"/>
              <a:t>Логопедочка</a:t>
            </a:r>
            <a:r>
              <a:rPr lang="ru-RU" sz="2000" b="1" dirty="0" smtClean="0"/>
              <a:t>»: </a:t>
            </a:r>
            <a:r>
              <a:rPr lang="en-US" sz="2000" b="1" u="sng" dirty="0">
                <a:latin typeface="Agency FB" panose="020B0503020202020204" pitchFamily="34" charset="0"/>
                <a:hlinkClick r:id="rId12"/>
              </a:rPr>
              <a:t>http://</a:t>
            </a:r>
            <a:r>
              <a:rPr lang="en-US" sz="2000" b="1" u="sng" dirty="0" smtClean="0">
                <a:latin typeface="Agency FB" panose="020B0503020202020204" pitchFamily="34" charset="0"/>
                <a:hlinkClick r:id="rId12"/>
              </a:rPr>
              <a:t>logopedochka.blogspot.com/p/blog-page_9594.html</a:t>
            </a:r>
            <a:endParaRPr lang="ru-RU" sz="2000" b="1" u="sng" dirty="0" smtClean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1257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273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Из опыта работы…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980728"/>
            <a:ext cx="6972267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112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0728"/>
            <a:ext cx="5868144" cy="440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531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5419"/>
            <a:ext cx="6516216" cy="488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4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6840760" cy="513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74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84" y="908720"/>
            <a:ext cx="6972267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292006"/>
            <a:ext cx="8093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Применение компьютерных игр на интерактивной доске…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1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200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«Виртуальный мир с малышом» (практический опыт работы)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«Виртуальный мир с малышом» (практический опыт работы)</dc:title>
  <dc:creator>Шуев Кирилл</dc:creator>
  <cp:lastModifiedBy>Шуев Кирилл</cp:lastModifiedBy>
  <cp:revision>18</cp:revision>
  <dcterms:created xsi:type="dcterms:W3CDTF">2020-10-07T08:00:02Z</dcterms:created>
  <dcterms:modified xsi:type="dcterms:W3CDTF">2020-10-07T09:22:01Z</dcterms:modified>
</cp:coreProperties>
</file>